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8" r:id="rId6"/>
    <p:sldId id="262" r:id="rId7"/>
    <p:sldId id="264" r:id="rId8"/>
    <p:sldId id="265" r:id="rId9"/>
    <p:sldId id="266" r:id="rId10"/>
    <p:sldId id="267" r:id="rId11"/>
  </p:sldIdLst>
  <p:sldSz cx="18288000" cy="10287000"/>
  <p:notesSz cx="6858000" cy="9144000"/>
  <p:embeddedFontLst>
    <p:embeddedFont>
      <p:font typeface="DM Sans" pitchFamily="2" charset="77"/>
      <p:regular r:id="rId13"/>
      <p:bold r:id="rId14"/>
      <p:italic r:id="rId15"/>
      <p:boldItalic r:id="rId16"/>
    </p:embeddedFont>
    <p:embeddedFont>
      <p:font typeface="DM Sans Bold" pitchFamily="2" charset="77"/>
      <p:regular r:id="rId17"/>
      <p:bold r:id="rId18"/>
    </p:embeddedFont>
    <p:embeddedFont>
      <p:font typeface="Montserrat" pitchFamily="2" charset="77"/>
      <p:regular r:id="rId19"/>
      <p:bold r:id="rId20"/>
      <p:italic r:id="rId21"/>
      <p:boldItalic r:id="rId22"/>
    </p:embeddedFont>
    <p:embeddedFont>
      <p:font typeface="Montserrat Bold" pitchFamily="2" charset="77"/>
      <p:regular r:id="rId23"/>
      <p:bold r:id="rId24"/>
    </p:embeddedFont>
    <p:embeddedFont>
      <p:font typeface="Montserrat Classic Bold" pitchFamily="2" charset="77"/>
      <p:regular r:id="rId25"/>
      <p:bold r:id="rId26"/>
    </p:embeddedFont>
    <p:embeddedFont>
      <p:font typeface="Montserrat Light Bold" pitchFamily="2" charset="77"/>
      <p:regular r:id="rId27"/>
      <p:bold r:id="rId28"/>
    </p:embeddedFont>
    <p:embeddedFont>
      <p:font typeface="Montserrat Light Bold Italics" pitchFamily="2" charset="77"/>
      <p:regular r:id="rId29"/>
      <p:bold r:id="rId30"/>
      <p:italic r:id="rId31"/>
      <p:boldItalic r:id="rId32"/>
    </p:embeddedFont>
    <p:embeddedFont>
      <p:font typeface="Oswald Bold" pitchFamily="2" charset="77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5" autoAdjust="0"/>
  </p:normalViewPr>
  <p:slideViewPr>
    <p:cSldViewPr>
      <p:cViewPr varScale="1">
        <p:scale>
          <a:sx n="68" d="100"/>
          <a:sy n="68" d="100"/>
        </p:scale>
        <p:origin x="9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Tell me about yourself </a:t>
            </a:r>
          </a:p>
          <a:p>
            <a:r>
              <a:rPr lang="en-US"/>
              <a:t>(first interview question or what others are seeking in a meeting/connection) </a:t>
            </a:r>
          </a:p>
          <a:p>
            <a:endParaRPr lang="en-US"/>
          </a:p>
          <a:p>
            <a:r>
              <a:rPr lang="en-US"/>
              <a:t>Always have it ready and current </a:t>
            </a:r>
          </a:p>
          <a:p>
            <a:endParaRPr lang="en-US"/>
          </a:p>
          <a:p>
            <a:r>
              <a:rPr lang="en-US"/>
              <a:t>How do you want to present yourself </a:t>
            </a:r>
          </a:p>
          <a:p>
            <a:endParaRPr lang="en-US"/>
          </a:p>
          <a:p>
            <a:r>
              <a:rPr lang="en-US"/>
              <a:t>You get to decide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28.sv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5.svg"/><Relationship Id="rId5" Type="http://schemas.openxmlformats.org/officeDocument/2006/relationships/image" Target="../media/image38.svg"/><Relationship Id="rId10" Type="http://schemas.openxmlformats.org/officeDocument/2006/relationships/image" Target="../media/image14.png"/><Relationship Id="rId4" Type="http://schemas.openxmlformats.org/officeDocument/2006/relationships/image" Target="../media/image37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421505" y="-10607112"/>
            <a:ext cx="15841853" cy="16255633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3"/>
                </a:lnTo>
                <a:lnTo>
                  <a:pt x="0" y="1625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61591" y="1819944"/>
            <a:ext cx="15084440" cy="193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15"/>
              </a:lnSpc>
            </a:pPr>
            <a:r>
              <a:rPr lang="en-US" sz="5808" spc="569" dirty="0">
                <a:solidFill>
                  <a:srgbClr val="FFFFFF"/>
                </a:solidFill>
                <a:latin typeface="Montserrat Classic Bold"/>
              </a:rPr>
              <a:t>CHANGE YOUR MINDSET</a:t>
            </a:r>
          </a:p>
          <a:p>
            <a:pPr>
              <a:lnSpc>
                <a:spcPts val="8015"/>
              </a:lnSpc>
            </a:pPr>
            <a:r>
              <a:rPr lang="en-US" sz="5808" spc="569" dirty="0">
                <a:solidFill>
                  <a:srgbClr val="FFFFFF"/>
                </a:solidFill>
                <a:latin typeface="Montserrat Classic Bold"/>
              </a:rPr>
              <a:t>CHANGE YOUR </a:t>
            </a:r>
            <a:r>
              <a:rPr lang="en-US" sz="5808" spc="569" dirty="0">
                <a:solidFill>
                  <a:srgbClr val="2C92D5"/>
                </a:solidFill>
                <a:latin typeface="Montserrat Classic Bold"/>
              </a:rPr>
              <a:t>RESULTS</a:t>
            </a:r>
          </a:p>
        </p:txBody>
      </p:sp>
      <p:sp>
        <p:nvSpPr>
          <p:cNvPr id="4" name="Freeform 4"/>
          <p:cNvSpPr/>
          <p:nvPr/>
        </p:nvSpPr>
        <p:spPr>
          <a:xfrm>
            <a:off x="13922080" y="-4535594"/>
            <a:ext cx="15841853" cy="16255633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61591" y="4914900"/>
            <a:ext cx="10951206" cy="1895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65"/>
              </a:lnSpc>
            </a:pPr>
            <a:r>
              <a:rPr lang="en-US" sz="3598" spc="352" dirty="0">
                <a:solidFill>
                  <a:srgbClr val="F5FFF5"/>
                </a:solidFill>
                <a:latin typeface="DM Sans Bold"/>
              </a:rPr>
              <a:t>How thinking a little differently can make a BIG difference in finding your </a:t>
            </a:r>
            <a:r>
              <a:rPr lang="en-US" sz="3598" i="1" spc="352" dirty="0">
                <a:solidFill>
                  <a:srgbClr val="F5FFF5"/>
                </a:solidFill>
                <a:latin typeface="DM Sans Bold"/>
              </a:rPr>
              <a:t>right</a:t>
            </a:r>
            <a:r>
              <a:rPr lang="en-US" sz="3598" spc="352" dirty="0">
                <a:solidFill>
                  <a:srgbClr val="F5FFF5"/>
                </a:solidFill>
                <a:latin typeface="DM Sans Bold"/>
              </a:rPr>
              <a:t> next career role.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7791" y="8693636"/>
            <a:ext cx="16359609" cy="1078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5"/>
              </a:lnSpc>
            </a:pPr>
            <a:r>
              <a:rPr lang="en-US" sz="3098" spc="303" dirty="0">
                <a:solidFill>
                  <a:srgbClr val="F5FFF5"/>
                </a:solidFill>
                <a:latin typeface="DM Sans Bold"/>
              </a:rPr>
              <a:t>Jeff </a:t>
            </a:r>
            <a:r>
              <a:rPr lang="en-US" sz="3098" spc="303" dirty="0" err="1">
                <a:solidFill>
                  <a:srgbClr val="F5FFF5"/>
                </a:solidFill>
                <a:latin typeface="DM Sans Bold"/>
              </a:rPr>
              <a:t>Wuenker</a:t>
            </a:r>
            <a:r>
              <a:rPr lang="en-US" sz="3098" spc="303" dirty="0">
                <a:solidFill>
                  <a:srgbClr val="F5FFF5"/>
                </a:solidFill>
                <a:latin typeface="DM Sans Bold"/>
              </a:rPr>
              <a:t>, Director of Career Happiness Coaching. The Bauke Group</a:t>
            </a:r>
          </a:p>
          <a:p>
            <a:pPr>
              <a:lnSpc>
                <a:spcPts val="4275"/>
              </a:lnSpc>
            </a:pPr>
            <a:r>
              <a:rPr lang="en-US" sz="3098" spc="303" dirty="0">
                <a:solidFill>
                  <a:srgbClr val="F5FFF5"/>
                </a:solidFill>
                <a:latin typeface="DM Sans Bold"/>
              </a:rPr>
              <a:t>Jennifer </a:t>
            </a:r>
            <a:r>
              <a:rPr lang="en-US" sz="3098" spc="303" dirty="0" err="1">
                <a:solidFill>
                  <a:srgbClr val="F5FFF5"/>
                </a:solidFill>
                <a:latin typeface="DM Sans Bold"/>
              </a:rPr>
              <a:t>Schroer</a:t>
            </a:r>
            <a:r>
              <a:rPr lang="en-US" sz="3098" spc="303" dirty="0">
                <a:solidFill>
                  <a:srgbClr val="F5FFF5"/>
                </a:solidFill>
                <a:latin typeface="DM Sans Bold"/>
              </a:rPr>
              <a:t>, Senior Manager Organizational Development, CTI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580377">
            <a:off x="10582265" y="-10506945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9"/>
                </a:lnTo>
                <a:lnTo>
                  <a:pt x="0" y="24664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-4649808" y="791128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90989" y="3947758"/>
            <a:ext cx="7965812" cy="5310542"/>
          </a:xfrm>
          <a:custGeom>
            <a:avLst/>
            <a:gdLst/>
            <a:ahLst/>
            <a:cxnLst/>
            <a:rect l="l" t="t" r="r" b="b"/>
            <a:pathLst>
              <a:path w="7965812" h="5310542">
                <a:moveTo>
                  <a:pt x="0" y="0"/>
                </a:moveTo>
                <a:lnTo>
                  <a:pt x="7965813" y="0"/>
                </a:lnTo>
                <a:lnTo>
                  <a:pt x="7965813" y="5310542"/>
                </a:lnTo>
                <a:lnTo>
                  <a:pt x="0" y="53105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52885" y="301080"/>
            <a:ext cx="11424733" cy="3242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79"/>
              </a:lnSpc>
            </a:pPr>
            <a:r>
              <a:rPr lang="en-US" sz="5999" spc="587">
                <a:solidFill>
                  <a:srgbClr val="231F20"/>
                </a:solidFill>
                <a:latin typeface="Serenity"/>
              </a:rPr>
              <a:t>THANK YOU</a:t>
            </a:r>
          </a:p>
          <a:p>
            <a:pPr>
              <a:lnSpc>
                <a:spcPts val="1655"/>
              </a:lnSpc>
            </a:pPr>
            <a:endParaRPr lang="en-US" sz="5999" spc="587">
              <a:solidFill>
                <a:srgbClr val="231F20"/>
              </a:solidFill>
              <a:latin typeface="Serenity"/>
            </a:endParaRPr>
          </a:p>
          <a:p>
            <a:pPr>
              <a:lnSpc>
                <a:spcPts val="4139"/>
              </a:lnSpc>
            </a:pPr>
            <a:r>
              <a:rPr lang="en-US" sz="2999" spc="293">
                <a:solidFill>
                  <a:srgbClr val="231F20"/>
                </a:solidFill>
                <a:latin typeface="Montserrat Bold"/>
              </a:rPr>
              <a:t>JEFF WUENKER</a:t>
            </a:r>
          </a:p>
          <a:p>
            <a:pPr>
              <a:lnSpc>
                <a:spcPts val="3863"/>
              </a:lnSpc>
            </a:pPr>
            <a:r>
              <a:rPr lang="en-US" sz="2799" spc="274">
                <a:solidFill>
                  <a:srgbClr val="231F20"/>
                </a:solidFill>
                <a:latin typeface="Montserrat"/>
              </a:rPr>
              <a:t>DIRECTOR OF CAREER HAPPINESS COACHING</a:t>
            </a:r>
          </a:p>
          <a:p>
            <a:pPr>
              <a:lnSpc>
                <a:spcPts val="3863"/>
              </a:lnSpc>
            </a:pPr>
            <a:r>
              <a:rPr lang="en-US" sz="2799" spc="274">
                <a:solidFill>
                  <a:srgbClr val="231F20"/>
                </a:solidFill>
                <a:latin typeface="Montserrat"/>
              </a:rPr>
              <a:t>JW@THEBAUKEGROUP.COM</a:t>
            </a:r>
          </a:p>
          <a:p>
            <a:pPr marL="0" lvl="0" indent="0">
              <a:lnSpc>
                <a:spcPts val="3863"/>
              </a:lnSpc>
              <a:spcBef>
                <a:spcPct val="0"/>
              </a:spcBef>
            </a:pPr>
            <a:r>
              <a:rPr lang="en-US" sz="2799" spc="274">
                <a:solidFill>
                  <a:srgbClr val="231F20"/>
                </a:solidFill>
                <a:latin typeface="Montserrat"/>
              </a:rPr>
              <a:t>513.324.9773</a:t>
            </a:r>
          </a:p>
        </p:txBody>
      </p:sp>
      <p:sp>
        <p:nvSpPr>
          <p:cNvPr id="7" name="Freeform 7"/>
          <p:cNvSpPr/>
          <p:nvPr/>
        </p:nvSpPr>
        <p:spPr>
          <a:xfrm>
            <a:off x="13870851" y="8741763"/>
            <a:ext cx="4079155" cy="1222520"/>
          </a:xfrm>
          <a:custGeom>
            <a:avLst/>
            <a:gdLst/>
            <a:ahLst/>
            <a:cxnLst/>
            <a:rect l="l" t="t" r="r" b="b"/>
            <a:pathLst>
              <a:path w="4079155" h="1222520">
                <a:moveTo>
                  <a:pt x="0" y="0"/>
                </a:moveTo>
                <a:lnTo>
                  <a:pt x="4079155" y="0"/>
                </a:lnTo>
                <a:lnTo>
                  <a:pt x="4079155" y="1222520"/>
                </a:lnTo>
                <a:lnTo>
                  <a:pt x="0" y="12225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94" t="-18029" r="-1185" b="-1748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227296" y="-841368"/>
            <a:ext cx="6796646" cy="7217710"/>
          </a:xfrm>
          <a:custGeom>
            <a:avLst/>
            <a:gdLst/>
            <a:ahLst/>
            <a:cxnLst/>
            <a:rect l="l" t="t" r="r" b="b"/>
            <a:pathLst>
              <a:path w="6796646" h="7217710">
                <a:moveTo>
                  <a:pt x="0" y="0"/>
                </a:moveTo>
                <a:lnTo>
                  <a:pt x="6796646" y="0"/>
                </a:lnTo>
                <a:lnTo>
                  <a:pt x="6796646" y="7217710"/>
                </a:lnTo>
                <a:lnTo>
                  <a:pt x="0" y="7217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78" r="-2111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024842" y="4295110"/>
            <a:ext cx="4858949" cy="4794814"/>
            <a:chOff x="0" y="0"/>
            <a:chExt cx="1279723" cy="12628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9723" cy="1262832"/>
            </a:xfrm>
            <a:custGeom>
              <a:avLst/>
              <a:gdLst/>
              <a:ahLst/>
              <a:cxnLst/>
              <a:rect l="l" t="t" r="r" b="b"/>
              <a:pathLst>
                <a:path w="1279723" h="1262832">
                  <a:moveTo>
                    <a:pt x="0" y="0"/>
                  </a:moveTo>
                  <a:lnTo>
                    <a:pt x="1279723" y="0"/>
                  </a:lnTo>
                  <a:lnTo>
                    <a:pt x="1279723" y="1262832"/>
                  </a:lnTo>
                  <a:lnTo>
                    <a:pt x="0" y="1262832"/>
                  </a:lnTo>
                  <a:close/>
                </a:path>
              </a:pathLst>
            </a:custGeom>
            <a:solidFill>
              <a:srgbClr val="8EB8C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279723" cy="1319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407869">
            <a:off x="-4696947" y="1015045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178629" y="5339336"/>
            <a:ext cx="2551375" cy="2622909"/>
          </a:xfrm>
          <a:custGeom>
            <a:avLst/>
            <a:gdLst/>
            <a:ahLst/>
            <a:cxnLst/>
            <a:rect l="l" t="t" r="r" b="b"/>
            <a:pathLst>
              <a:path w="2551375" h="2622909">
                <a:moveTo>
                  <a:pt x="0" y="0"/>
                </a:moveTo>
                <a:lnTo>
                  <a:pt x="2551375" y="0"/>
                </a:lnTo>
                <a:lnTo>
                  <a:pt x="2551375" y="2622910"/>
                </a:lnTo>
                <a:lnTo>
                  <a:pt x="0" y="2622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81525" y="719536"/>
            <a:ext cx="11664910" cy="109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46"/>
              </a:lnSpc>
            </a:pPr>
            <a:r>
              <a:rPr lang="en-US" sz="7853" spc="769">
                <a:solidFill>
                  <a:srgbClr val="231F20"/>
                </a:solidFill>
                <a:latin typeface="Oswald Bold"/>
              </a:rPr>
              <a:t>THE BAUKE GROUP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8494" y="2727773"/>
            <a:ext cx="6162866" cy="2287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9287" lvl="1" indent="-279644">
              <a:lnSpc>
                <a:spcPts val="3574"/>
              </a:lnSpc>
              <a:buFont typeface="Arial"/>
              <a:buChar char="•"/>
            </a:pPr>
            <a:r>
              <a:rPr lang="en-US" sz="2590" spc="253" dirty="0">
                <a:solidFill>
                  <a:srgbClr val="231F20"/>
                </a:solidFill>
                <a:latin typeface="DM Sans"/>
              </a:rPr>
              <a:t>We work with professionals on all aspects of careers; planning, strategy, management, transition, and navigation.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8494" y="5345079"/>
            <a:ext cx="6162866" cy="182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9287" lvl="1" indent="-279644">
              <a:lnSpc>
                <a:spcPts val="3574"/>
              </a:lnSpc>
              <a:buFont typeface="Arial"/>
              <a:buChar char="•"/>
            </a:pPr>
            <a:r>
              <a:rPr lang="en-US" sz="2590" spc="253" dirty="0">
                <a:solidFill>
                  <a:srgbClr val="231F20"/>
                </a:solidFill>
                <a:latin typeface="DM Sans"/>
              </a:rPr>
              <a:t>Anything related to careers we coach, teach, talk about and train, and have been collectively for over 50 years.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8494" y="7484487"/>
            <a:ext cx="7374722" cy="1364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9287" lvl="1" indent="-279644">
              <a:lnSpc>
                <a:spcPts val="3574"/>
              </a:lnSpc>
              <a:buFont typeface="Arial"/>
              <a:buChar char="•"/>
            </a:pPr>
            <a:r>
              <a:rPr lang="en-US" sz="2590" spc="253" dirty="0">
                <a:solidFill>
                  <a:srgbClr val="231F20"/>
                </a:solidFill>
                <a:latin typeface="DM Sans"/>
              </a:rPr>
              <a:t>Whatever the situation or need, it’s always about helping people find Career Happiness.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1525" y="2095500"/>
            <a:ext cx="10876552" cy="426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4"/>
              </a:lnSpc>
            </a:pPr>
            <a:r>
              <a:rPr lang="en-US" sz="2590" spc="253" dirty="0">
                <a:solidFill>
                  <a:srgbClr val="231F20"/>
                </a:solidFill>
                <a:latin typeface="DM Sans"/>
              </a:rPr>
              <a:t>THE BAUKE GROUP is in the business of Career Happiness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263126" y="3677706"/>
            <a:ext cx="2049168" cy="204916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53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57863">
            <a:off x="-571305" y="6150994"/>
            <a:ext cx="21273218" cy="9128145"/>
          </a:xfrm>
          <a:custGeom>
            <a:avLst/>
            <a:gdLst/>
            <a:ahLst/>
            <a:cxnLst/>
            <a:rect l="l" t="t" r="r" b="b"/>
            <a:pathLst>
              <a:path w="21273218" h="9128145">
                <a:moveTo>
                  <a:pt x="0" y="0"/>
                </a:moveTo>
                <a:lnTo>
                  <a:pt x="21273219" y="0"/>
                </a:lnTo>
                <a:lnTo>
                  <a:pt x="21273219" y="9128145"/>
                </a:lnTo>
                <a:lnTo>
                  <a:pt x="0" y="9128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885510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1900353" y="4678112"/>
            <a:ext cx="4113179" cy="4087473"/>
            <a:chOff x="0" y="0"/>
            <a:chExt cx="1279723" cy="12717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353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080191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1" y="0"/>
                </a:lnTo>
                <a:lnTo>
                  <a:pt x="4128021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7095033" y="4678112"/>
            <a:ext cx="4113179" cy="4087473"/>
            <a:chOff x="0" y="0"/>
            <a:chExt cx="1279723" cy="12717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353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274468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289311" y="4678112"/>
            <a:ext cx="4113179" cy="4087473"/>
            <a:chOff x="0" y="0"/>
            <a:chExt cx="1279723" cy="127172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353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119617" y="3653528"/>
            <a:ext cx="2049168" cy="204916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53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933709" y="3653528"/>
            <a:ext cx="2049168" cy="204916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53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8611745" y="3951485"/>
            <a:ext cx="1064509" cy="1453255"/>
          </a:xfrm>
          <a:custGeom>
            <a:avLst/>
            <a:gdLst/>
            <a:ahLst/>
            <a:cxnLst/>
            <a:rect l="l" t="t" r="r" b="b"/>
            <a:pathLst>
              <a:path w="1064509" h="1453255">
                <a:moveTo>
                  <a:pt x="0" y="0"/>
                </a:moveTo>
                <a:lnTo>
                  <a:pt x="1064510" y="0"/>
                </a:lnTo>
                <a:lnTo>
                  <a:pt x="1064510" y="1453255"/>
                </a:lnTo>
                <a:lnTo>
                  <a:pt x="0" y="14532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3277159" y="4016965"/>
            <a:ext cx="1370649" cy="1370649"/>
          </a:xfrm>
          <a:custGeom>
            <a:avLst/>
            <a:gdLst/>
            <a:ahLst/>
            <a:cxnLst/>
            <a:rect l="l" t="t" r="r" b="b"/>
            <a:pathLst>
              <a:path w="1370649" h="1370649">
                <a:moveTo>
                  <a:pt x="0" y="0"/>
                </a:moveTo>
                <a:lnTo>
                  <a:pt x="1370650" y="0"/>
                </a:lnTo>
                <a:lnTo>
                  <a:pt x="1370650" y="1370649"/>
                </a:lnTo>
                <a:lnTo>
                  <a:pt x="0" y="1370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3659834" y="3833141"/>
            <a:ext cx="1255753" cy="1348459"/>
          </a:xfrm>
          <a:custGeom>
            <a:avLst/>
            <a:gdLst/>
            <a:ahLst/>
            <a:cxnLst/>
            <a:rect l="l" t="t" r="r" b="b"/>
            <a:pathLst>
              <a:path w="1255753" h="1348459">
                <a:moveTo>
                  <a:pt x="0" y="0"/>
                </a:moveTo>
                <a:lnTo>
                  <a:pt x="1255752" y="0"/>
                </a:lnTo>
                <a:lnTo>
                  <a:pt x="1255752" y="1348459"/>
                </a:lnTo>
                <a:lnTo>
                  <a:pt x="0" y="13484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883755" y="154390"/>
            <a:ext cx="16834512" cy="324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5"/>
              </a:lnSpc>
            </a:pPr>
            <a:r>
              <a:rPr lang="en-US" sz="9431" spc="924">
                <a:solidFill>
                  <a:srgbClr val="13538A"/>
                </a:solidFill>
                <a:latin typeface="Oswald Bold"/>
              </a:rPr>
              <a:t>THE BAUKE GROUP </a:t>
            </a:r>
          </a:p>
          <a:p>
            <a:pPr marL="0" lvl="0" indent="0" algn="ctr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13538A"/>
                </a:solidFill>
                <a:latin typeface="Oswald Bold"/>
              </a:rPr>
              <a:t>PROCESS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580860" y="5605654"/>
            <a:ext cx="3542623" cy="134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9"/>
              </a:lnSpc>
            </a:pPr>
            <a:r>
              <a:rPr lang="en-US" sz="2622" spc="257">
                <a:solidFill>
                  <a:srgbClr val="FFFBFB"/>
                </a:solidFill>
                <a:latin typeface="DM Sans"/>
              </a:rPr>
              <a:t>CLARIFY WHO YOU ARE AND WHAT YOU WANT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72688" y="5596129"/>
            <a:ext cx="3542623" cy="95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5"/>
              </a:lnSpc>
            </a:pPr>
            <a:r>
              <a:rPr lang="en-US" sz="2822" spc="276">
                <a:solidFill>
                  <a:srgbClr val="FFFBFB"/>
                </a:solidFill>
                <a:latin typeface="DM Sans"/>
              </a:rPr>
              <a:t>STRATEGIZE AND ORGANIZE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178209" y="5605654"/>
            <a:ext cx="3542623" cy="136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9"/>
              </a:lnSpc>
            </a:pPr>
            <a:r>
              <a:rPr lang="en-US" sz="2622" spc="257" dirty="0">
                <a:solidFill>
                  <a:srgbClr val="FFFBFB"/>
                </a:solidFill>
                <a:latin typeface="DM Sans Bold"/>
              </a:rPr>
              <a:t>GO AFTER THE RIGHT JOB IN THE RIGHT WAY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858454" y="7772289"/>
            <a:ext cx="2974893" cy="621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36"/>
              </a:lnSpc>
              <a:spcBef>
                <a:spcPct val="0"/>
              </a:spcBef>
            </a:pPr>
            <a:r>
              <a:rPr lang="en-US" sz="3649" spc="357">
                <a:solidFill>
                  <a:srgbClr val="FDFBFB"/>
                </a:solidFill>
                <a:latin typeface="Oswald Bold"/>
              </a:rPr>
              <a:t>THINK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665320" y="7772289"/>
            <a:ext cx="2974893" cy="621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36"/>
              </a:lnSpc>
              <a:spcBef>
                <a:spcPct val="0"/>
              </a:spcBef>
            </a:pPr>
            <a:r>
              <a:rPr lang="en-US" sz="3649" spc="357">
                <a:solidFill>
                  <a:srgbClr val="FDFBFB"/>
                </a:solidFill>
                <a:latin typeface="Oswald Bold"/>
              </a:rPr>
              <a:t>PLAN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475037" y="7772289"/>
            <a:ext cx="2974893" cy="621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36"/>
              </a:lnSpc>
              <a:spcBef>
                <a:spcPct val="0"/>
              </a:spcBef>
            </a:pPr>
            <a:r>
              <a:rPr lang="en-US" sz="3649" spc="357">
                <a:solidFill>
                  <a:srgbClr val="FDFBFB"/>
                </a:solidFill>
                <a:latin typeface="Oswald Bold"/>
              </a:rPr>
              <a:t>EXECUTE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4235002" y="6670880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3" y="0"/>
                </a:lnTo>
                <a:lnTo>
                  <a:pt x="7629293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914596" y="869788"/>
            <a:ext cx="15191557" cy="1324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91"/>
              </a:lnSpc>
            </a:pPr>
            <a:r>
              <a:rPr lang="en-US" sz="8400" spc="823" dirty="0">
                <a:solidFill>
                  <a:srgbClr val="2C92D5"/>
                </a:solidFill>
                <a:latin typeface="Montserrat Classic Bold"/>
              </a:rPr>
              <a:t>THINK-</a:t>
            </a:r>
            <a:r>
              <a:rPr lang="en-US" sz="8400" i="1" spc="823" dirty="0">
                <a:solidFill>
                  <a:srgbClr val="2C92D5"/>
                </a:solidFill>
                <a:latin typeface="Montserrat Classic Bold"/>
              </a:rPr>
              <a:t>MINDSET SHIFT</a:t>
            </a:r>
          </a:p>
        </p:txBody>
      </p:sp>
      <p:sp>
        <p:nvSpPr>
          <p:cNvPr id="4" name="Freeform 4"/>
          <p:cNvSpPr/>
          <p:nvPr/>
        </p:nvSpPr>
        <p:spPr>
          <a:xfrm rot="2016048">
            <a:off x="11424573" y="30144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4" y="0"/>
                </a:lnTo>
                <a:lnTo>
                  <a:pt x="10749464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211699" y="7467399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1" y="0"/>
                </a:lnTo>
                <a:lnTo>
                  <a:pt x="449291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952560" y="2809674"/>
            <a:ext cx="12927677" cy="103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3"/>
              </a:lnSpc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REVERSE YOUR MINDSET, REVERSE YOUR APPROACH: </a:t>
            </a:r>
          </a:p>
          <a:p>
            <a:pPr marL="652908" lvl="1" indent="-326454">
              <a:lnSpc>
                <a:spcPts val="4173"/>
              </a:lnSpc>
              <a:buFont typeface="Arial"/>
              <a:buChar char="•"/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LOOK FOR THE JOB THAT FITS YOU.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43034" y="7381674"/>
            <a:ext cx="13668565" cy="49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73"/>
              </a:lnSpc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GIVE YOURSELF PERMISSION TO SHOOT FOR THE STARS.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68933" y="4457700"/>
            <a:ext cx="12101342" cy="103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3"/>
              </a:lnSpc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DON’T BELIEVE THE WIDEST NET CATCHES THE MOST FISH</a:t>
            </a:r>
          </a:p>
        </p:txBody>
      </p:sp>
      <p:sp>
        <p:nvSpPr>
          <p:cNvPr id="10" name="Freeform 10"/>
          <p:cNvSpPr/>
          <p:nvPr/>
        </p:nvSpPr>
        <p:spPr>
          <a:xfrm>
            <a:off x="2211699" y="2904924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1" y="0"/>
                </a:lnTo>
                <a:lnTo>
                  <a:pt x="449291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230749" y="4550412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1" y="0"/>
                </a:lnTo>
                <a:lnTo>
                  <a:pt x="449291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070275" y="9101229"/>
            <a:ext cx="2879731" cy="863053"/>
          </a:xfrm>
          <a:custGeom>
            <a:avLst/>
            <a:gdLst/>
            <a:ahLst/>
            <a:cxnLst/>
            <a:rect l="l" t="t" r="r" b="b"/>
            <a:pathLst>
              <a:path w="2879731" h="863053">
                <a:moveTo>
                  <a:pt x="0" y="0"/>
                </a:moveTo>
                <a:lnTo>
                  <a:pt x="2879731" y="0"/>
                </a:lnTo>
                <a:lnTo>
                  <a:pt x="2879731" y="863054"/>
                </a:lnTo>
                <a:lnTo>
                  <a:pt x="0" y="86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94" t="-18029" r="-1185" b="-174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00824" y="887540"/>
            <a:ext cx="1255753" cy="1348459"/>
          </a:xfrm>
          <a:custGeom>
            <a:avLst/>
            <a:gdLst/>
            <a:ahLst/>
            <a:cxnLst/>
            <a:rect l="l" t="t" r="r" b="b"/>
            <a:pathLst>
              <a:path w="1255753" h="1348459">
                <a:moveTo>
                  <a:pt x="0" y="0"/>
                </a:moveTo>
                <a:lnTo>
                  <a:pt x="1255752" y="0"/>
                </a:lnTo>
                <a:lnTo>
                  <a:pt x="1255752" y="1348460"/>
                </a:lnTo>
                <a:lnTo>
                  <a:pt x="0" y="13484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9948AC1-E3BB-0D1F-75ED-A7826644C0F2}"/>
              </a:ext>
            </a:extLst>
          </p:cNvPr>
          <p:cNvSpPr txBox="1"/>
          <p:nvPr/>
        </p:nvSpPr>
        <p:spPr>
          <a:xfrm>
            <a:off x="2968933" y="6091483"/>
            <a:ext cx="13856270" cy="49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  <a:spcBef>
                <a:spcPct val="0"/>
              </a:spcBef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THE WRONG JOB ISN’T THE RIGHT ANSWER. 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93E1F0FD-8B4A-590D-7367-F7AFAFFD2DB5}"/>
              </a:ext>
            </a:extLst>
          </p:cNvPr>
          <p:cNvSpPr/>
          <p:nvPr/>
        </p:nvSpPr>
        <p:spPr>
          <a:xfrm>
            <a:off x="2211699" y="6196258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1" y="0"/>
                </a:lnTo>
                <a:lnTo>
                  <a:pt x="449291" y="383021"/>
                </a:lnTo>
                <a:lnTo>
                  <a:pt x="0" y="383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5202E-CD9F-2CD0-082C-38D2536E1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F678EC-EF1E-C732-898F-923470E3A6FE}"/>
              </a:ext>
            </a:extLst>
          </p:cNvPr>
          <p:cNvSpPr/>
          <p:nvPr/>
        </p:nvSpPr>
        <p:spPr>
          <a:xfrm rot="7659121">
            <a:off x="-4235002" y="6670880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3" y="0"/>
                </a:lnTo>
                <a:lnTo>
                  <a:pt x="7629293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9503FF0-7D00-87FC-F004-17D7D2549E4E}"/>
              </a:ext>
            </a:extLst>
          </p:cNvPr>
          <p:cNvSpPr txBox="1"/>
          <p:nvPr/>
        </p:nvSpPr>
        <p:spPr>
          <a:xfrm>
            <a:off x="533400" y="869788"/>
            <a:ext cx="17188006" cy="1294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91"/>
              </a:lnSpc>
            </a:pPr>
            <a:r>
              <a:rPr lang="en-US" sz="7200" spc="823" dirty="0">
                <a:solidFill>
                  <a:srgbClr val="2C92D5"/>
                </a:solidFill>
                <a:latin typeface="Montserrat Classic Bold"/>
              </a:rPr>
              <a:t>CAREER HAPPINESS FORMULA</a:t>
            </a:r>
            <a:endParaRPr lang="en-US" sz="7200" i="1" spc="823" dirty="0">
              <a:solidFill>
                <a:srgbClr val="2C92D5"/>
              </a:solidFill>
              <a:latin typeface="Montserrat Classic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657CB03-9FC2-4B26-2EB7-4602683E626B}"/>
              </a:ext>
            </a:extLst>
          </p:cNvPr>
          <p:cNvSpPr/>
          <p:nvPr/>
        </p:nvSpPr>
        <p:spPr>
          <a:xfrm rot="2016048">
            <a:off x="11424573" y="30144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4" y="0"/>
                </a:lnTo>
                <a:lnTo>
                  <a:pt x="10749464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0A5A2B2-2ED0-B441-94AD-DB9C946F63B9}"/>
              </a:ext>
            </a:extLst>
          </p:cNvPr>
          <p:cNvSpPr/>
          <p:nvPr/>
        </p:nvSpPr>
        <p:spPr>
          <a:xfrm>
            <a:off x="2211699" y="5805242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1" y="0"/>
                </a:lnTo>
                <a:lnTo>
                  <a:pt x="449291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2D6A751-C21A-AD17-B2AD-A8EA1BCA796A}"/>
              </a:ext>
            </a:extLst>
          </p:cNvPr>
          <p:cNvSpPr txBox="1"/>
          <p:nvPr/>
        </p:nvSpPr>
        <p:spPr>
          <a:xfrm>
            <a:off x="2952560" y="3009900"/>
            <a:ext cx="12927677" cy="49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3"/>
              </a:lnSpc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WHAT YOU LIKE/LOVE TO DO.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136E0E4-7452-8A5D-124B-8293A8DDA37B}"/>
              </a:ext>
            </a:extLst>
          </p:cNvPr>
          <p:cNvSpPr txBox="1"/>
          <p:nvPr/>
        </p:nvSpPr>
        <p:spPr>
          <a:xfrm>
            <a:off x="2943035" y="5719517"/>
            <a:ext cx="12719723" cy="49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3"/>
              </a:lnSpc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WHAT YOU CAN GET PAID FOR APPROPRIATELY.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FC0EA9A-2B5A-E03A-A968-66FB92520064}"/>
              </a:ext>
            </a:extLst>
          </p:cNvPr>
          <p:cNvSpPr txBox="1"/>
          <p:nvPr/>
        </p:nvSpPr>
        <p:spPr>
          <a:xfrm>
            <a:off x="2968933" y="7014917"/>
            <a:ext cx="13856270" cy="103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  <a:spcBef>
                <a:spcPct val="0"/>
              </a:spcBef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IN AN ENVIRONMENT WHERE YOU ARE VALUED AND CAN BE SUCCESSFUL.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13BEDC4-DBB3-79BD-A42D-E244F6ACD494}"/>
              </a:ext>
            </a:extLst>
          </p:cNvPr>
          <p:cNvSpPr txBox="1"/>
          <p:nvPr/>
        </p:nvSpPr>
        <p:spPr>
          <a:xfrm>
            <a:off x="2968933" y="4347917"/>
            <a:ext cx="12101342" cy="49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3"/>
              </a:lnSpc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WHAT YOU DO WELL.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5BDE4B8-E091-6EC5-747D-754CC0487F75}"/>
              </a:ext>
            </a:extLst>
          </p:cNvPr>
          <p:cNvSpPr/>
          <p:nvPr/>
        </p:nvSpPr>
        <p:spPr>
          <a:xfrm>
            <a:off x="2211699" y="3105150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1" y="0"/>
                </a:lnTo>
                <a:lnTo>
                  <a:pt x="449291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B16F0E7-3868-53B6-0B9C-CCF51E828767}"/>
              </a:ext>
            </a:extLst>
          </p:cNvPr>
          <p:cNvSpPr/>
          <p:nvPr/>
        </p:nvSpPr>
        <p:spPr>
          <a:xfrm>
            <a:off x="2211699" y="7119692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1" y="0"/>
                </a:lnTo>
                <a:lnTo>
                  <a:pt x="449291" y="383021"/>
                </a:lnTo>
                <a:lnTo>
                  <a:pt x="0" y="383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B5D517D-002D-3C7C-D462-0D51467776EB}"/>
              </a:ext>
            </a:extLst>
          </p:cNvPr>
          <p:cNvSpPr/>
          <p:nvPr/>
        </p:nvSpPr>
        <p:spPr>
          <a:xfrm>
            <a:off x="2230749" y="4440629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1" y="0"/>
                </a:lnTo>
                <a:lnTo>
                  <a:pt x="449291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2124A40-B14D-8BB6-81E2-9B39FA567241}"/>
              </a:ext>
            </a:extLst>
          </p:cNvPr>
          <p:cNvSpPr/>
          <p:nvPr/>
        </p:nvSpPr>
        <p:spPr>
          <a:xfrm>
            <a:off x="15070275" y="9101229"/>
            <a:ext cx="2879731" cy="863053"/>
          </a:xfrm>
          <a:custGeom>
            <a:avLst/>
            <a:gdLst/>
            <a:ahLst/>
            <a:cxnLst/>
            <a:rect l="l" t="t" r="r" b="b"/>
            <a:pathLst>
              <a:path w="2879731" h="863053">
                <a:moveTo>
                  <a:pt x="0" y="0"/>
                </a:moveTo>
                <a:lnTo>
                  <a:pt x="2879731" y="0"/>
                </a:lnTo>
                <a:lnTo>
                  <a:pt x="2879731" y="863054"/>
                </a:lnTo>
                <a:lnTo>
                  <a:pt x="0" y="86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94" t="-18029" r="-1185" b="-17488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4717580" y="6969373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7"/>
                </a:lnTo>
                <a:lnTo>
                  <a:pt x="0" y="7828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016048">
            <a:off x="11706209" y="-126355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6"/>
                </a:lnTo>
                <a:lnTo>
                  <a:pt x="0" y="2687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220406" y="4357933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0" y="0"/>
                </a:lnTo>
                <a:lnTo>
                  <a:pt x="449290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844857" y="2507330"/>
            <a:ext cx="13738122" cy="1038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73"/>
              </a:lnSpc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TREAT YOUR CAREER WITH THE SAME PLANNING MINDSET YOU DO WITH EVERYTHING ELSE IN YOUR LIFE.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63907" y="4262683"/>
            <a:ext cx="13505771" cy="49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3"/>
              </a:lnSpc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BE STRATEGIC… THINK LIKE A MARKETER.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44857" y="5526956"/>
            <a:ext cx="13505771" cy="103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  <a:spcBef>
                <a:spcPct val="0"/>
              </a:spcBef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INCORPORATE YOUR </a:t>
            </a:r>
            <a:r>
              <a:rPr lang="en-US" sz="3024" u="sng" spc="296" dirty="0">
                <a:solidFill>
                  <a:srgbClr val="29485C"/>
                </a:solidFill>
                <a:latin typeface="Montserrat Light Bold Italics"/>
              </a:rPr>
              <a:t>THINK</a:t>
            </a: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 INTO YOUR YOUR STRATEGY AND PLAN.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63907" y="7355756"/>
            <a:ext cx="12101342" cy="49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  <a:spcBef>
                <a:spcPct val="0"/>
              </a:spcBef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WE’RE ALL PROJECT MANAGERS.</a:t>
            </a:r>
          </a:p>
        </p:txBody>
      </p:sp>
      <p:sp>
        <p:nvSpPr>
          <p:cNvPr id="10" name="Freeform 10"/>
          <p:cNvSpPr/>
          <p:nvPr/>
        </p:nvSpPr>
        <p:spPr>
          <a:xfrm>
            <a:off x="2210881" y="2621630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0" y="0"/>
                </a:lnTo>
                <a:lnTo>
                  <a:pt x="449290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210881" y="5631731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0" y="0"/>
                </a:lnTo>
                <a:lnTo>
                  <a:pt x="449290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229931" y="7451006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0" y="0"/>
                </a:lnTo>
                <a:lnTo>
                  <a:pt x="449290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070275" y="9101229"/>
            <a:ext cx="2879731" cy="863053"/>
          </a:xfrm>
          <a:custGeom>
            <a:avLst/>
            <a:gdLst/>
            <a:ahLst/>
            <a:cxnLst/>
            <a:rect l="l" t="t" r="r" b="b"/>
            <a:pathLst>
              <a:path w="2879731" h="863053">
                <a:moveTo>
                  <a:pt x="0" y="0"/>
                </a:moveTo>
                <a:lnTo>
                  <a:pt x="2879731" y="0"/>
                </a:lnTo>
                <a:lnTo>
                  <a:pt x="2879731" y="863054"/>
                </a:lnTo>
                <a:lnTo>
                  <a:pt x="0" y="86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94" t="-18029" r="-1185" b="-174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00481" y="433467"/>
            <a:ext cx="1064509" cy="1453255"/>
          </a:xfrm>
          <a:custGeom>
            <a:avLst/>
            <a:gdLst/>
            <a:ahLst/>
            <a:cxnLst/>
            <a:rect l="l" t="t" r="r" b="b"/>
            <a:pathLst>
              <a:path w="1064509" h="1453255">
                <a:moveTo>
                  <a:pt x="0" y="0"/>
                </a:moveTo>
                <a:lnTo>
                  <a:pt x="1064509" y="0"/>
                </a:lnTo>
                <a:lnTo>
                  <a:pt x="1064509" y="1453255"/>
                </a:lnTo>
                <a:lnTo>
                  <a:pt x="0" y="14532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067743" y="337516"/>
            <a:ext cx="15191557" cy="1335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61"/>
              </a:lnSpc>
            </a:pPr>
            <a:r>
              <a:rPr lang="en-US" sz="8450" spc="828" dirty="0">
                <a:solidFill>
                  <a:srgbClr val="2C92D5"/>
                </a:solidFill>
                <a:latin typeface="Montserrat Classic Bold"/>
              </a:rPr>
              <a:t>PLAN-</a:t>
            </a:r>
            <a:r>
              <a:rPr lang="en-US" sz="8450" i="1" spc="828" dirty="0">
                <a:solidFill>
                  <a:srgbClr val="2C92D5"/>
                </a:solidFill>
                <a:latin typeface="Montserrat Classic Bold"/>
              </a:rPr>
              <a:t>MINDSET SHIFT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12355" y="2281483"/>
            <a:ext cx="14517477" cy="49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3"/>
              </a:lnSpc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RE-PHRASE OR RE-DEFINE “NETWORKING”.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12355" y="4486074"/>
            <a:ext cx="15048970" cy="103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  <a:spcBef>
                <a:spcPct val="0"/>
              </a:spcBef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THINK ABOUT NETWORKING OR INTERVIEWING AS CONSULTATIONS, NOT AUDITIONS.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12354" y="7386883"/>
            <a:ext cx="14517477" cy="49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  <a:spcBef>
                <a:spcPct val="0"/>
              </a:spcBef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BE COMFORTABLE AND CONFIDENT IN BEING YOURSELF.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12355" y="3424483"/>
            <a:ext cx="14843581" cy="49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  <a:spcBef>
                <a:spcPct val="0"/>
              </a:spcBef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GET OKAY WITH THE IDEA OF GETTING HELP.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12355" y="8572500"/>
            <a:ext cx="14057967" cy="49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  <a:spcBef>
                <a:spcPct val="0"/>
              </a:spcBef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PERMIT YOURSELF TO ENJOY SOME OF THIS TIME.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71305" y="507274"/>
            <a:ext cx="16851723" cy="1153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74"/>
              </a:lnSpc>
            </a:pPr>
            <a:r>
              <a:rPr lang="en-US" sz="7300" spc="715" dirty="0">
                <a:solidFill>
                  <a:srgbClr val="2C92D5"/>
                </a:solidFill>
                <a:latin typeface="Montserrat Classic Bold"/>
              </a:rPr>
              <a:t>EXECUTE - </a:t>
            </a:r>
            <a:r>
              <a:rPr lang="en-US" sz="7300" i="1" spc="715" dirty="0">
                <a:solidFill>
                  <a:srgbClr val="2C92D5"/>
                </a:solidFill>
                <a:latin typeface="Montserrat Classic Bold"/>
              </a:rPr>
              <a:t>MINDSET SHIFT</a:t>
            </a:r>
          </a:p>
        </p:txBody>
      </p:sp>
      <p:sp>
        <p:nvSpPr>
          <p:cNvPr id="10" name="Freeform 10"/>
          <p:cNvSpPr/>
          <p:nvPr/>
        </p:nvSpPr>
        <p:spPr>
          <a:xfrm rot="7659121">
            <a:off x="15456404" y="1053746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24000" y="2398280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1" y="0"/>
                </a:lnTo>
                <a:lnTo>
                  <a:pt x="449291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24000" y="4590849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1" y="0"/>
                </a:lnTo>
                <a:lnTo>
                  <a:pt x="449291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24000" y="3538783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1" y="0"/>
                </a:lnTo>
                <a:lnTo>
                  <a:pt x="449291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24000" y="7463083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1" y="0"/>
                </a:lnTo>
                <a:lnTo>
                  <a:pt x="449291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24000" y="8631888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1" y="0"/>
                </a:lnTo>
                <a:lnTo>
                  <a:pt x="449291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51308" y="591378"/>
            <a:ext cx="1237299" cy="1237299"/>
          </a:xfrm>
          <a:custGeom>
            <a:avLst/>
            <a:gdLst/>
            <a:ahLst/>
            <a:cxnLst/>
            <a:rect l="l" t="t" r="r" b="b"/>
            <a:pathLst>
              <a:path w="1237299" h="1237299">
                <a:moveTo>
                  <a:pt x="0" y="0"/>
                </a:moveTo>
                <a:lnTo>
                  <a:pt x="1237299" y="0"/>
                </a:lnTo>
                <a:lnTo>
                  <a:pt x="1237299" y="1237299"/>
                </a:lnTo>
                <a:lnTo>
                  <a:pt x="0" y="12372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19BBA90-6E07-1A8C-0A75-971BB9795DE7}"/>
              </a:ext>
            </a:extLst>
          </p:cNvPr>
          <p:cNvSpPr txBox="1"/>
          <p:nvPr/>
        </p:nvSpPr>
        <p:spPr>
          <a:xfrm>
            <a:off x="2112355" y="6125066"/>
            <a:ext cx="15048970" cy="49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  <a:spcBef>
                <a:spcPct val="0"/>
              </a:spcBef>
            </a:pPr>
            <a:r>
              <a:rPr lang="en-US" sz="3024" spc="296" dirty="0">
                <a:solidFill>
                  <a:srgbClr val="29485C"/>
                </a:solidFill>
                <a:latin typeface="Montserrat Light Bold"/>
              </a:rPr>
              <a:t>DON’T THINK ABOUT IT AS SELLING YOURSELF. </a:t>
            </a: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5C22A2F3-88B7-FED8-5785-5144A1BEAB6C}"/>
              </a:ext>
            </a:extLst>
          </p:cNvPr>
          <p:cNvSpPr/>
          <p:nvPr/>
        </p:nvSpPr>
        <p:spPr>
          <a:xfrm>
            <a:off x="1524000" y="6148432"/>
            <a:ext cx="449291" cy="383020"/>
          </a:xfrm>
          <a:custGeom>
            <a:avLst/>
            <a:gdLst/>
            <a:ahLst/>
            <a:cxnLst/>
            <a:rect l="l" t="t" r="r" b="b"/>
            <a:pathLst>
              <a:path w="449291" h="383020">
                <a:moveTo>
                  <a:pt x="0" y="0"/>
                </a:moveTo>
                <a:lnTo>
                  <a:pt x="449291" y="0"/>
                </a:lnTo>
                <a:lnTo>
                  <a:pt x="449291" y="383020"/>
                </a:lnTo>
                <a:lnTo>
                  <a:pt x="0" y="383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8837" y="61677"/>
            <a:ext cx="15191557" cy="2507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3"/>
              </a:lnSpc>
            </a:pPr>
            <a:r>
              <a:rPr lang="en-US" sz="6082" spc="596" dirty="0">
                <a:solidFill>
                  <a:srgbClr val="13538A"/>
                </a:solidFill>
                <a:latin typeface="Montserrat Classic Bold"/>
              </a:rPr>
              <a:t>THE PAYOFF </a:t>
            </a:r>
          </a:p>
          <a:p>
            <a:pPr algn="ctr">
              <a:lnSpc>
                <a:spcPts val="5909"/>
              </a:lnSpc>
            </a:pPr>
            <a:r>
              <a:rPr lang="en-US" sz="4282" spc="419" dirty="0">
                <a:solidFill>
                  <a:srgbClr val="13538A"/>
                </a:solidFill>
                <a:latin typeface="Montserrat Classic Bold"/>
              </a:rPr>
              <a:t>Where proper Thinking, Planning, &amp; Execution </a:t>
            </a:r>
          </a:p>
          <a:p>
            <a:pPr algn="ctr">
              <a:lnSpc>
                <a:spcPts val="5909"/>
              </a:lnSpc>
            </a:pPr>
            <a:r>
              <a:rPr lang="en-US" sz="4282" spc="419" dirty="0">
                <a:solidFill>
                  <a:srgbClr val="13538A"/>
                </a:solidFill>
                <a:latin typeface="Montserrat Classic Bold"/>
              </a:rPr>
              <a:t>meets Opportunity</a:t>
            </a:r>
          </a:p>
        </p:txBody>
      </p:sp>
      <p:sp>
        <p:nvSpPr>
          <p:cNvPr id="3" name="Freeform 3"/>
          <p:cNvSpPr/>
          <p:nvPr/>
        </p:nvSpPr>
        <p:spPr>
          <a:xfrm>
            <a:off x="15070275" y="9101229"/>
            <a:ext cx="2879731" cy="863053"/>
          </a:xfrm>
          <a:custGeom>
            <a:avLst/>
            <a:gdLst/>
            <a:ahLst/>
            <a:cxnLst/>
            <a:rect l="l" t="t" r="r" b="b"/>
            <a:pathLst>
              <a:path w="2879731" h="863053">
                <a:moveTo>
                  <a:pt x="0" y="0"/>
                </a:moveTo>
                <a:lnTo>
                  <a:pt x="2879731" y="0"/>
                </a:lnTo>
                <a:lnTo>
                  <a:pt x="2879731" y="863054"/>
                </a:lnTo>
                <a:lnTo>
                  <a:pt x="0" y="863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94" t="-18029" r="-1185" b="-174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02875" y="2719173"/>
            <a:ext cx="17345878" cy="6159874"/>
            <a:chOff x="0" y="0"/>
            <a:chExt cx="23127838" cy="8213166"/>
          </a:xfrm>
        </p:grpSpPr>
        <p:sp>
          <p:nvSpPr>
            <p:cNvPr id="5" name="Freeform 5"/>
            <p:cNvSpPr/>
            <p:nvPr/>
          </p:nvSpPr>
          <p:spPr>
            <a:xfrm>
              <a:off x="4506682" y="903958"/>
              <a:ext cx="12006912" cy="7309208"/>
            </a:xfrm>
            <a:custGeom>
              <a:avLst/>
              <a:gdLst/>
              <a:ahLst/>
              <a:cxnLst/>
              <a:rect l="l" t="t" r="r" b="b"/>
              <a:pathLst>
                <a:path w="12006912" h="7309208">
                  <a:moveTo>
                    <a:pt x="0" y="0"/>
                  </a:moveTo>
                  <a:lnTo>
                    <a:pt x="12006912" y="0"/>
                  </a:lnTo>
                  <a:lnTo>
                    <a:pt x="12006912" y="7309208"/>
                  </a:lnTo>
                  <a:lnTo>
                    <a:pt x="0" y="730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4657435" y="909870"/>
              <a:ext cx="12959951" cy="6947157"/>
            </a:xfrm>
            <a:custGeom>
              <a:avLst/>
              <a:gdLst/>
              <a:ahLst/>
              <a:cxnLst/>
              <a:rect l="l" t="t" r="r" b="b"/>
              <a:pathLst>
                <a:path w="12959951" h="6947157">
                  <a:moveTo>
                    <a:pt x="0" y="0"/>
                  </a:moveTo>
                  <a:lnTo>
                    <a:pt x="12959951" y="0"/>
                  </a:lnTo>
                  <a:lnTo>
                    <a:pt x="12959951" y="6947158"/>
                  </a:lnTo>
                  <a:lnTo>
                    <a:pt x="0" y="6947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9071" r="-474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183431"/>
              <a:ext cx="4844852" cy="558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83"/>
                </a:lnSpc>
                <a:spcBef>
                  <a:spcPct val="0"/>
                </a:spcBef>
              </a:pPr>
              <a:r>
                <a:rPr lang="en-US" sz="2524" spc="247">
                  <a:solidFill>
                    <a:srgbClr val="13538A"/>
                  </a:solidFill>
                  <a:latin typeface="Montserrat Light Bold"/>
                </a:rPr>
                <a:t>A NEED IS FELT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417068" y="5698646"/>
              <a:ext cx="9200317" cy="522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7"/>
                </a:lnSpc>
                <a:spcBef>
                  <a:spcPct val="0"/>
                </a:spcBef>
              </a:pPr>
              <a:r>
                <a:rPr lang="en-US" sz="2324" spc="227">
                  <a:solidFill>
                    <a:srgbClr val="13538A"/>
                  </a:solidFill>
                  <a:latin typeface="Montserrat Light Bold"/>
                </a:rPr>
                <a:t>JOB DESCRIPTION CREATED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665286" y="7008111"/>
              <a:ext cx="4844852" cy="625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7"/>
                </a:lnSpc>
                <a:spcBef>
                  <a:spcPct val="0"/>
                </a:spcBef>
              </a:pPr>
              <a:r>
                <a:rPr lang="en-US" sz="2824" spc="276">
                  <a:solidFill>
                    <a:srgbClr val="13538A"/>
                  </a:solidFill>
                  <a:latin typeface="Montserrat Light Bold"/>
                </a:rPr>
                <a:t>PAIN POINT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172376" y="2542779"/>
              <a:ext cx="4844852" cy="1751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83"/>
                </a:lnSpc>
                <a:spcBef>
                  <a:spcPct val="0"/>
                </a:spcBef>
              </a:pPr>
              <a:r>
                <a:rPr lang="en-US" sz="2524" spc="247">
                  <a:solidFill>
                    <a:srgbClr val="13538A"/>
                  </a:solidFill>
                  <a:latin typeface="Montserrat Light Bold"/>
                </a:rPr>
                <a:t>RECRUIT, SEARCH FIRM ENGAGED, REFERRALS, POST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96210" y="1221996"/>
              <a:ext cx="4844852" cy="558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83"/>
                </a:lnSpc>
                <a:spcBef>
                  <a:spcPct val="0"/>
                </a:spcBef>
              </a:pPr>
              <a:r>
                <a:rPr lang="en-US" sz="2524" spc="247">
                  <a:solidFill>
                    <a:srgbClr val="13538A"/>
                  </a:solidFill>
                  <a:latin typeface="Montserrat Light Bold"/>
                </a:rPr>
                <a:t>INTERVIEWS</a:t>
              </a:r>
            </a:p>
          </p:txBody>
        </p:sp>
        <p:sp>
          <p:nvSpPr>
            <p:cNvPr id="12" name="Freeform 12"/>
            <p:cNvSpPr/>
            <p:nvPr/>
          </p:nvSpPr>
          <p:spPr>
            <a:xfrm rot="2567993">
              <a:off x="17467398" y="364384"/>
              <a:ext cx="1631177" cy="1425320"/>
            </a:xfrm>
            <a:custGeom>
              <a:avLst/>
              <a:gdLst/>
              <a:ahLst/>
              <a:cxnLst/>
              <a:rect l="l" t="t" r="r" b="b"/>
              <a:pathLst>
                <a:path w="1631177" h="1425320">
                  <a:moveTo>
                    <a:pt x="0" y="0"/>
                  </a:moveTo>
                  <a:lnTo>
                    <a:pt x="1631176" y="0"/>
                  </a:lnTo>
                  <a:lnTo>
                    <a:pt x="1631176" y="1425320"/>
                  </a:lnTo>
                  <a:lnTo>
                    <a:pt x="0" y="1425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694515" t="-44214" r="-37709" b="-38741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282986" y="745434"/>
              <a:ext cx="4844852" cy="625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7"/>
                </a:lnSpc>
                <a:spcBef>
                  <a:spcPct val="0"/>
                </a:spcBef>
              </a:pPr>
              <a:r>
                <a:rPr lang="en-US" sz="2824" spc="276">
                  <a:solidFill>
                    <a:srgbClr val="13538A"/>
                  </a:solidFill>
                  <a:latin typeface="Montserrat Light Bold"/>
                </a:rPr>
                <a:t>OFFERS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2442567" y="2591157"/>
            <a:ext cx="1885377" cy="1885377"/>
          </a:xfrm>
          <a:custGeom>
            <a:avLst/>
            <a:gdLst/>
            <a:ahLst/>
            <a:cxnLst/>
            <a:rect l="l" t="t" r="r" b="b"/>
            <a:pathLst>
              <a:path w="1885377" h="1885377">
                <a:moveTo>
                  <a:pt x="0" y="0"/>
                </a:moveTo>
                <a:lnTo>
                  <a:pt x="1885377" y="0"/>
                </a:lnTo>
                <a:lnTo>
                  <a:pt x="1885377" y="1885376"/>
                </a:lnTo>
                <a:lnTo>
                  <a:pt x="0" y="1885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520663">
            <a:off x="9399265" y="6773405"/>
            <a:ext cx="12100843" cy="12416910"/>
          </a:xfrm>
          <a:custGeom>
            <a:avLst/>
            <a:gdLst/>
            <a:ahLst/>
            <a:cxnLst/>
            <a:rect l="l" t="t" r="r" b="b"/>
            <a:pathLst>
              <a:path w="12100843" h="12416910">
                <a:moveTo>
                  <a:pt x="0" y="0"/>
                </a:moveTo>
                <a:lnTo>
                  <a:pt x="12100842" y="0"/>
                </a:lnTo>
                <a:lnTo>
                  <a:pt x="12100842" y="12416910"/>
                </a:lnTo>
                <a:lnTo>
                  <a:pt x="0" y="12416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594733"/>
            <a:ext cx="13738885" cy="233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95"/>
              </a:lnSpc>
            </a:pPr>
            <a:r>
              <a:rPr lang="en-US" sz="6808" spc="667">
                <a:solidFill>
                  <a:srgbClr val="FFFFFF"/>
                </a:solidFill>
                <a:latin typeface="Montserrat Classic Bold"/>
              </a:rPr>
              <a:t>CHANGE YOUR MINDSET, CHANGE YOUR RESULTS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68397" y="3924300"/>
            <a:ext cx="10951206" cy="63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1"/>
              </a:lnSpc>
            </a:pPr>
            <a:r>
              <a:rPr lang="en-US" sz="3798" spc="372" dirty="0">
                <a:solidFill>
                  <a:srgbClr val="13538A"/>
                </a:solidFill>
                <a:latin typeface="DM Sans Bold"/>
              </a:rPr>
              <a:t>THINK DIFFERENTY</a:t>
            </a:r>
          </a:p>
        </p:txBody>
      </p:sp>
      <p:sp>
        <p:nvSpPr>
          <p:cNvPr id="5" name="Freeform 5"/>
          <p:cNvSpPr/>
          <p:nvPr/>
        </p:nvSpPr>
        <p:spPr>
          <a:xfrm>
            <a:off x="2968103" y="4051497"/>
            <a:ext cx="448788" cy="464464"/>
          </a:xfrm>
          <a:custGeom>
            <a:avLst/>
            <a:gdLst/>
            <a:ahLst/>
            <a:cxnLst/>
            <a:rect l="l" t="t" r="r" b="b"/>
            <a:pathLst>
              <a:path w="448788" h="464464">
                <a:moveTo>
                  <a:pt x="0" y="0"/>
                </a:moveTo>
                <a:lnTo>
                  <a:pt x="448788" y="0"/>
                </a:lnTo>
                <a:lnTo>
                  <a:pt x="448788" y="464464"/>
                </a:lnTo>
                <a:lnTo>
                  <a:pt x="0" y="464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668397" y="5819385"/>
            <a:ext cx="10951206" cy="63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1"/>
              </a:lnSpc>
            </a:pPr>
            <a:r>
              <a:rPr lang="en-US" sz="3798" spc="372">
                <a:solidFill>
                  <a:srgbClr val="13538A"/>
                </a:solidFill>
                <a:latin typeface="DM Sans Bold"/>
              </a:rPr>
              <a:t>PLAN DIFFERENTLY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68397" y="7864742"/>
            <a:ext cx="10951206" cy="63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1"/>
              </a:lnSpc>
            </a:pPr>
            <a:r>
              <a:rPr lang="en-US" sz="3798" spc="372">
                <a:solidFill>
                  <a:srgbClr val="13538A"/>
                </a:solidFill>
                <a:latin typeface="DM Sans Bold"/>
              </a:rPr>
              <a:t>EXECUTE DIFFERENTLY</a:t>
            </a:r>
          </a:p>
        </p:txBody>
      </p:sp>
      <p:sp>
        <p:nvSpPr>
          <p:cNvPr id="9" name="Freeform 9"/>
          <p:cNvSpPr/>
          <p:nvPr/>
        </p:nvSpPr>
        <p:spPr>
          <a:xfrm>
            <a:off x="2968103" y="5886060"/>
            <a:ext cx="448788" cy="464464"/>
          </a:xfrm>
          <a:custGeom>
            <a:avLst/>
            <a:gdLst/>
            <a:ahLst/>
            <a:cxnLst/>
            <a:rect l="l" t="t" r="r" b="b"/>
            <a:pathLst>
              <a:path w="448788" h="464464">
                <a:moveTo>
                  <a:pt x="0" y="0"/>
                </a:moveTo>
                <a:lnTo>
                  <a:pt x="448788" y="0"/>
                </a:lnTo>
                <a:lnTo>
                  <a:pt x="448788" y="464464"/>
                </a:lnTo>
                <a:lnTo>
                  <a:pt x="0" y="464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968103" y="7984378"/>
            <a:ext cx="448788" cy="464464"/>
          </a:xfrm>
          <a:custGeom>
            <a:avLst/>
            <a:gdLst/>
            <a:ahLst/>
            <a:cxnLst/>
            <a:rect l="l" t="t" r="r" b="b"/>
            <a:pathLst>
              <a:path w="448788" h="464464">
                <a:moveTo>
                  <a:pt x="0" y="0"/>
                </a:moveTo>
                <a:lnTo>
                  <a:pt x="448788" y="0"/>
                </a:lnTo>
                <a:lnTo>
                  <a:pt x="448788" y="464464"/>
                </a:lnTo>
                <a:lnTo>
                  <a:pt x="0" y="464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64700" y="3487097"/>
            <a:ext cx="1255753" cy="1348459"/>
          </a:xfrm>
          <a:custGeom>
            <a:avLst/>
            <a:gdLst/>
            <a:ahLst/>
            <a:cxnLst/>
            <a:rect l="l" t="t" r="r" b="b"/>
            <a:pathLst>
              <a:path w="1255753" h="1348459">
                <a:moveTo>
                  <a:pt x="0" y="0"/>
                </a:moveTo>
                <a:lnTo>
                  <a:pt x="1255753" y="0"/>
                </a:lnTo>
                <a:lnTo>
                  <a:pt x="1255753" y="1348460"/>
                </a:lnTo>
                <a:lnTo>
                  <a:pt x="0" y="1348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75628" y="5429478"/>
            <a:ext cx="1064509" cy="1453255"/>
          </a:xfrm>
          <a:custGeom>
            <a:avLst/>
            <a:gdLst/>
            <a:ahLst/>
            <a:cxnLst/>
            <a:rect l="l" t="t" r="r" b="b"/>
            <a:pathLst>
              <a:path w="1064509" h="1453255">
                <a:moveTo>
                  <a:pt x="0" y="0"/>
                </a:moveTo>
                <a:lnTo>
                  <a:pt x="1064509" y="0"/>
                </a:lnTo>
                <a:lnTo>
                  <a:pt x="1064509" y="1453256"/>
                </a:lnTo>
                <a:lnTo>
                  <a:pt x="0" y="14532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07252" y="7520229"/>
            <a:ext cx="1370649" cy="1370649"/>
          </a:xfrm>
          <a:custGeom>
            <a:avLst/>
            <a:gdLst/>
            <a:ahLst/>
            <a:cxnLst/>
            <a:rect l="l" t="t" r="r" b="b"/>
            <a:pathLst>
              <a:path w="1370649" h="1370649">
                <a:moveTo>
                  <a:pt x="0" y="0"/>
                </a:moveTo>
                <a:lnTo>
                  <a:pt x="1370649" y="0"/>
                </a:lnTo>
                <a:lnTo>
                  <a:pt x="1370649" y="1370649"/>
                </a:lnTo>
                <a:lnTo>
                  <a:pt x="0" y="13706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419</Words>
  <Application>Microsoft Macintosh PowerPoint</Application>
  <PresentationFormat>Custom</PresentationFormat>
  <Paragraphs>70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Montserrat Light Bold Italics</vt:lpstr>
      <vt:lpstr>Serenity</vt:lpstr>
      <vt:lpstr>Oswald Bold</vt:lpstr>
      <vt:lpstr>DM Sans Bold</vt:lpstr>
      <vt:lpstr>Montserrat Bold</vt:lpstr>
      <vt:lpstr>Montserrat Light Bold</vt:lpstr>
      <vt:lpstr>Montserrat</vt:lpstr>
      <vt:lpstr>Calibri</vt:lpstr>
      <vt:lpstr>DM Sans</vt:lpstr>
      <vt:lpstr>Montserrat Classic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2024_JWuenker</dc:title>
  <cp:lastModifiedBy>Jeff Wuenker</cp:lastModifiedBy>
  <cp:revision>23</cp:revision>
  <dcterms:created xsi:type="dcterms:W3CDTF">2006-08-16T00:00:00Z</dcterms:created>
  <dcterms:modified xsi:type="dcterms:W3CDTF">2025-02-25T15:58:32Z</dcterms:modified>
  <dc:identifier>DAF6kbZ_Yv4</dc:identifier>
</cp:coreProperties>
</file>