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9" r:id="rId3"/>
    <p:sldId id="257" r:id="rId4"/>
    <p:sldId id="258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7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7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7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3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2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3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5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3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0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3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4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5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33" r:id="rId6"/>
    <p:sldLayoutId id="2147483829" r:id="rId7"/>
    <p:sldLayoutId id="2147483830" r:id="rId8"/>
    <p:sldLayoutId id="2147483831" r:id="rId9"/>
    <p:sldLayoutId id="2147483832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2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white and red balloons&#10;&#10;Description automatically generated with low confidence">
            <a:extLst>
              <a:ext uri="{FF2B5EF4-FFF2-40B4-BE49-F238E27FC236}">
                <a16:creationId xmlns:a16="http://schemas.microsoft.com/office/drawing/2014/main" id="{9E00A9F3-B235-E8F1-ED4B-1283A826D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r="900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0" name="Rectangle 27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F0C49-E2C8-FBB8-D7D7-156A6F1A1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/>
              <a:t>Second Launch</a:t>
            </a:r>
          </a:p>
        </p:txBody>
      </p:sp>
      <p:sp>
        <p:nvSpPr>
          <p:cNvPr id="81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648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6 Tips For Couples Discussing Finances | MoneyUnder30">
            <a:extLst>
              <a:ext uri="{FF2B5EF4-FFF2-40B4-BE49-F238E27FC236}">
                <a16:creationId xmlns:a16="http://schemas.microsoft.com/office/drawing/2014/main" id="{F645FD68-DFFB-7B05-6D75-B3B7517B8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A79413-8930-F9B7-F8CE-3A7B2FD3044B}"/>
              </a:ext>
            </a:extLst>
          </p:cNvPr>
          <p:cNvSpPr txBox="1"/>
          <p:nvPr/>
        </p:nvSpPr>
        <p:spPr>
          <a:xfrm flipH="1">
            <a:off x="7524924" y="955221"/>
            <a:ext cx="321927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Stay engaged with your family</a:t>
            </a:r>
          </a:p>
          <a:p>
            <a:r>
              <a:rPr lang="en-US" sz="2000" dirty="0"/>
              <a:t>They’re going through this with you and want to help you succeed.</a:t>
            </a:r>
          </a:p>
        </p:txBody>
      </p:sp>
    </p:spTree>
    <p:extLst>
      <p:ext uri="{BB962C8B-B14F-4D97-AF65-F5344CB8AC3E}">
        <p14:creationId xmlns:p14="http://schemas.microsoft.com/office/powerpoint/2010/main" val="138872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y a Job Requisition Matters and How to Write One">
            <a:extLst>
              <a:ext uri="{FF2B5EF4-FFF2-40B4-BE49-F238E27FC236}">
                <a16:creationId xmlns:a16="http://schemas.microsoft.com/office/drawing/2014/main" id="{5D3974AB-1620-B147-2E49-69D759716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93FC39-FB0B-07C3-9F5A-0FA2B5E3DFC3}"/>
              </a:ext>
            </a:extLst>
          </p:cNvPr>
          <p:cNvSpPr txBox="1"/>
          <p:nvPr/>
        </p:nvSpPr>
        <p:spPr>
          <a:xfrm>
            <a:off x="160421" y="3280610"/>
            <a:ext cx="5325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Find an accountability partner</a:t>
            </a:r>
          </a:p>
        </p:txBody>
      </p:sp>
    </p:spTree>
    <p:extLst>
      <p:ext uri="{BB962C8B-B14F-4D97-AF65-F5344CB8AC3E}">
        <p14:creationId xmlns:p14="http://schemas.microsoft.com/office/powerpoint/2010/main" val="775521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5943EECF-03A4-4CEB-899E-47C803839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A Big Boy statue with a backdrop of neon signs">
            <a:extLst>
              <a:ext uri="{FF2B5EF4-FFF2-40B4-BE49-F238E27FC236}">
                <a16:creationId xmlns:a16="http://schemas.microsoft.com/office/drawing/2014/main" id="{19B0BF33-66C1-103D-5838-493CE6C67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3" r="-2" b="15337"/>
          <a:stretch/>
        </p:blipFill>
        <p:spPr bwMode="auto">
          <a:xfrm>
            <a:off x="3829" y="0"/>
            <a:ext cx="12179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Rectangle 9226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BCC9A6-2811-C3D8-54A5-FF95EB84C882}"/>
              </a:ext>
            </a:extLst>
          </p:cNvPr>
          <p:cNvSpPr txBox="1"/>
          <p:nvPr/>
        </p:nvSpPr>
        <p:spPr>
          <a:xfrm>
            <a:off x="324366" y="319440"/>
            <a:ext cx="4323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Make time for you…</a:t>
            </a:r>
          </a:p>
        </p:txBody>
      </p:sp>
    </p:spTree>
    <p:extLst>
      <p:ext uri="{BB962C8B-B14F-4D97-AF65-F5344CB8AC3E}">
        <p14:creationId xmlns:p14="http://schemas.microsoft.com/office/powerpoint/2010/main" val="356793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1" name="Rectangle 1130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03" name="Rectangle 1130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305" name="Rectangle 11304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SpaceX aims for late-December launch of Falcon Heavy - NASASpaceFlight.com">
            <a:extLst>
              <a:ext uri="{FF2B5EF4-FFF2-40B4-BE49-F238E27FC236}">
                <a16:creationId xmlns:a16="http://schemas.microsoft.com/office/drawing/2014/main" id="{3AB577DF-4960-B859-F0D2-EFBC76B0E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7" r="30874" b="-1"/>
          <a:stretch/>
        </p:blipFill>
        <p:spPr bwMode="auto">
          <a:xfrm>
            <a:off x="0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07" name="Rectangle 11306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0BBA2C-E60A-EE84-2775-DB154D03B7B2}"/>
              </a:ext>
            </a:extLst>
          </p:cNvPr>
          <p:cNvSpPr txBox="1"/>
          <p:nvPr/>
        </p:nvSpPr>
        <p:spPr>
          <a:xfrm>
            <a:off x="7848600" y="3447287"/>
            <a:ext cx="4023360" cy="8792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What’s Next</a:t>
            </a:r>
          </a:p>
        </p:txBody>
      </p:sp>
      <p:sp>
        <p:nvSpPr>
          <p:cNvPr id="11309" name="Rectangle 1130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11" name="Rectangle 1131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91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277" name="Rectangle 11276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SpaceX aims for late-December launch of Falcon Heavy - NASASpaceFlight.com">
            <a:extLst>
              <a:ext uri="{FF2B5EF4-FFF2-40B4-BE49-F238E27FC236}">
                <a16:creationId xmlns:a16="http://schemas.microsoft.com/office/drawing/2014/main" id="{3AB577DF-4960-B859-F0D2-EFBC76B0E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7" r="30875" b="-1"/>
          <a:stretch/>
        </p:blipFill>
        <p:spPr bwMode="auto">
          <a:xfrm>
            <a:off x="0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9" name="Rectangle 11278">
            <a:extLst>
              <a:ext uri="{FF2B5EF4-FFF2-40B4-BE49-F238E27FC236}">
                <a16:creationId xmlns:a16="http://schemas.microsoft.com/office/drawing/2014/main" id="{EFAEC92A-2230-45B0-A12F-07F9F9EA4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81" name="Rectangle 1128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83" name="Rectangle 1128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0BBA2C-E60A-EE84-2775-DB154D03B7B2}"/>
              </a:ext>
            </a:extLst>
          </p:cNvPr>
          <p:cNvSpPr txBox="1"/>
          <p:nvPr/>
        </p:nvSpPr>
        <p:spPr>
          <a:xfrm>
            <a:off x="8232800" y="1606999"/>
            <a:ext cx="3438906" cy="823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69204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6" name="Rectangle 3102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17" name="Rectangle 3104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8" name="Rectangle 3106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19" name="Rectangle 310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e Boeing 737 Max jet uses a pair of CFM International's Leap engines. CFM is a joint venture...">
            <a:extLst>
              <a:ext uri="{FF2B5EF4-FFF2-40B4-BE49-F238E27FC236}">
                <a16:creationId xmlns:a16="http://schemas.microsoft.com/office/drawing/2014/main" id="{CA1008C1-00D1-E879-56A3-817B7CDA3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6" r="14446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0" name="Rectangle 3110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21" name="Rectangle 31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5" name="Rectangle 31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B5A720-6CA2-28B0-0AF9-93B9621985C9}"/>
              </a:ext>
            </a:extLst>
          </p:cNvPr>
          <p:cNvSpPr txBox="1"/>
          <p:nvPr/>
        </p:nvSpPr>
        <p:spPr>
          <a:xfrm>
            <a:off x="371094" y="1975432"/>
            <a:ext cx="3438906" cy="3949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Ground Rules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Today is a discussion. You can ask anything.  </a:t>
            </a:r>
          </a:p>
        </p:txBody>
      </p:sp>
    </p:spTree>
    <p:extLst>
      <p:ext uri="{BB962C8B-B14F-4D97-AF65-F5344CB8AC3E}">
        <p14:creationId xmlns:p14="http://schemas.microsoft.com/office/powerpoint/2010/main" val="1654474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arth Seen from Space Shuttle Discovery 1990">
            <a:extLst>
              <a:ext uri="{FF2B5EF4-FFF2-40B4-BE49-F238E27FC236}">
                <a16:creationId xmlns:a16="http://schemas.microsoft.com/office/drawing/2014/main" id="{97C12A40-5097-6A84-6084-BF33BFDFE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r="12888" b="-1"/>
          <a:stretch/>
        </p:blipFill>
        <p:spPr bwMode="auto">
          <a:xfrm>
            <a:off x="0" y="10"/>
            <a:ext cx="852349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EFAEC92A-2230-45B0-A12F-07F9F9EA4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226B8-CD62-67BD-1389-5DA509D655FD}"/>
              </a:ext>
            </a:extLst>
          </p:cNvPr>
          <p:cNvSpPr txBox="1"/>
          <p:nvPr/>
        </p:nvSpPr>
        <p:spPr>
          <a:xfrm>
            <a:off x="8399096" y="1491440"/>
            <a:ext cx="3801623" cy="44338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About Me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/>
              <a:t>30 -year retail executive</a:t>
            </a:r>
            <a:br>
              <a:rPr lang="en-US" sz="2400" dirty="0"/>
            </a:br>
            <a:r>
              <a:rPr lang="en-US" sz="2400" dirty="0"/>
              <a:t>  </a:t>
            </a:r>
            <a:br>
              <a:rPr lang="en-US" sz="2400" dirty="0"/>
            </a:br>
            <a:r>
              <a:rPr lang="en-US" sz="2400" dirty="0"/>
              <a:t>seeking my ‘second act’</a:t>
            </a:r>
            <a:br>
              <a:rPr lang="en-US" sz="2400" dirty="0"/>
            </a:br>
            <a:r>
              <a:rPr lang="en-US" sz="2400" dirty="0"/>
              <a:t>  </a:t>
            </a:r>
            <a:br>
              <a:rPr lang="en-US" sz="2400" dirty="0"/>
            </a:br>
            <a:r>
              <a:rPr lang="en-US" sz="2400" dirty="0"/>
              <a:t>first time in transition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/>
              <a:t>non-degreed</a:t>
            </a:r>
            <a:br>
              <a:rPr lang="en-US" sz="2400" dirty="0"/>
            </a:br>
            <a:r>
              <a:rPr lang="en-US" sz="2400" dirty="0"/>
              <a:t>  </a:t>
            </a:r>
            <a:br>
              <a:rPr lang="en-US" sz="2400" dirty="0"/>
            </a:br>
            <a:r>
              <a:rPr lang="en-US" sz="2400" dirty="0"/>
              <a:t>don’t know what I don’t know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/>
              <a:t>jobs have always come to me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/>
              <a:t>My career will end in may 2017.</a:t>
            </a:r>
          </a:p>
        </p:txBody>
      </p:sp>
    </p:spTree>
    <p:extLst>
      <p:ext uri="{BB962C8B-B14F-4D97-AF65-F5344CB8AC3E}">
        <p14:creationId xmlns:p14="http://schemas.microsoft.com/office/powerpoint/2010/main" val="3151251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42" name="Rectangle 2141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44" name="Rectangle 2143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6" name="Rectangle 2145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48" name="Rectangle 2147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stock">
            <a:extLst>
              <a:ext uri="{FF2B5EF4-FFF2-40B4-BE49-F238E27FC236}">
                <a16:creationId xmlns:a16="http://schemas.microsoft.com/office/drawing/2014/main" id="{1066E16D-346B-56C5-0538-627BEB9B4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92"/>
          <a:stretch/>
        </p:blipFill>
        <p:spPr bwMode="auto">
          <a:xfrm>
            <a:off x="3289296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" name="Rectangle 2149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2" name="Rectangle 215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4" name="Rectangle 215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92013-5260-8BEE-BFB0-7F38DBEDD207}"/>
              </a:ext>
            </a:extLst>
          </p:cNvPr>
          <p:cNvSpPr txBox="1"/>
          <p:nvPr/>
        </p:nvSpPr>
        <p:spPr>
          <a:xfrm>
            <a:off x="359283" y="1825371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dirty="0"/>
              <a:t>What I do know…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/>
              <a:t>no more retail… ever </a:t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passionate about HR</a:t>
            </a:r>
            <a:br>
              <a:rPr lang="en-US" sz="2400" dirty="0"/>
            </a:br>
            <a:r>
              <a:rPr lang="en-US" sz="2400" dirty="0"/>
              <a:t>   </a:t>
            </a:r>
            <a:br>
              <a:rPr lang="en-US" sz="2400" dirty="0"/>
            </a:br>
            <a:r>
              <a:rPr lang="en-US" sz="2400" dirty="0"/>
              <a:t>successful team builder</a:t>
            </a:r>
          </a:p>
        </p:txBody>
      </p:sp>
    </p:spTree>
    <p:extLst>
      <p:ext uri="{BB962C8B-B14F-4D97-AF65-F5344CB8AC3E}">
        <p14:creationId xmlns:p14="http://schemas.microsoft.com/office/powerpoint/2010/main" val="956962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ep Space HD Wallpapers - Top Free Deep Space HD Backgrounds -  WallpaperAccess">
            <a:extLst>
              <a:ext uri="{FF2B5EF4-FFF2-40B4-BE49-F238E27FC236}">
                <a16:creationId xmlns:a16="http://schemas.microsoft.com/office/drawing/2014/main" id="{761D6AB1-DCD6-C93A-5A64-34AFFF511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FC3427-EE7C-D138-4BE1-441F6BFB2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446040"/>
              </p:ext>
            </p:extLst>
          </p:nvPr>
        </p:nvGraphicFramePr>
        <p:xfrm>
          <a:off x="2455760" y="1040857"/>
          <a:ext cx="7115504" cy="5016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115">
                  <a:extLst>
                    <a:ext uri="{9D8B030D-6E8A-4147-A177-3AD203B41FA5}">
                      <a16:colId xmlns:a16="http://schemas.microsoft.com/office/drawing/2014/main" val="4287407222"/>
                    </a:ext>
                  </a:extLst>
                </a:gridCol>
                <a:gridCol w="3464389">
                  <a:extLst>
                    <a:ext uri="{9D8B030D-6E8A-4147-A177-3AD203B41FA5}">
                      <a16:colId xmlns:a16="http://schemas.microsoft.com/office/drawing/2014/main" val="17434635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STRENGTHS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WEAKNESSES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601864"/>
                  </a:ext>
                </a:extLst>
              </a:tr>
              <a:tr h="212914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Highly experienced strategic leader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Team Builder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Culture Change Agent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Skilled in Employee Relations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Knowledgeable in HR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Growth Mindset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HR Experience too old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I’m too old!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 College Degree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 Industry Experience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 Network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Not sure how to look for a job in today’s world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984270"/>
                  </a:ext>
                </a:extLst>
              </a:tr>
              <a:tr h="39249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OPPORTUNITIES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THREATS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771420"/>
                  </a:ext>
                </a:extLst>
              </a:tr>
              <a:tr h="212914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HR roles are </a:t>
                      </a:r>
                      <a:r>
                        <a:rPr lang="en-US" dirty="0" err="1"/>
                        <a:t>indemand</a:t>
                      </a:r>
                      <a:r>
                        <a:rPr lang="en-US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Strong economy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Market expects MBA and direct experience at my desired level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Target industries want significant union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87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19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8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2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Deep Space HD Wallpapers - Top Free Deep Space HD Backgrounds -  WallpaperAccess">
            <a:extLst>
              <a:ext uri="{FF2B5EF4-FFF2-40B4-BE49-F238E27FC236}">
                <a16:creationId xmlns:a16="http://schemas.microsoft.com/office/drawing/2014/main" id="{F25BEA58-631A-7A7C-F905-C36B2FA8D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4" r="10438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4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DB55E1-7497-A098-02EF-C776AF9360DA}"/>
              </a:ext>
            </a:extLst>
          </p:cNvPr>
          <p:cNvSpPr txBox="1"/>
          <p:nvPr/>
        </p:nvSpPr>
        <p:spPr>
          <a:xfrm>
            <a:off x="359282" y="2011679"/>
            <a:ext cx="4822317" cy="4132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What’s next for me</a:t>
            </a:r>
          </a:p>
          <a:p>
            <a:pPr>
              <a:spcAft>
                <a:spcPts val="600"/>
              </a:spcAft>
            </a:pPr>
            <a:endParaRPr lang="en-US" sz="2400" b="1" dirty="0"/>
          </a:p>
          <a:p>
            <a:pPr>
              <a:spcAft>
                <a:spcPts val="600"/>
              </a:spcAft>
            </a:pPr>
            <a:r>
              <a:rPr lang="en-US" sz="2000" b="1" dirty="0"/>
              <a:t>seeking senior level HR role</a:t>
            </a:r>
            <a:br>
              <a:rPr lang="en-US" sz="2000" b="1" dirty="0"/>
            </a:b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b="1" dirty="0"/>
              <a:t>expect up to a year</a:t>
            </a:r>
            <a:br>
              <a:rPr lang="en-US" sz="2000" b="1" dirty="0"/>
            </a:b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b="1" dirty="0"/>
              <a:t>key industries manufacturing, logistics</a:t>
            </a:r>
            <a:br>
              <a:rPr lang="en-US" sz="2000" b="1" dirty="0"/>
            </a:b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b="1" dirty="0"/>
              <a:t>what differentiates me</a:t>
            </a:r>
            <a:br>
              <a:rPr lang="en-US" sz="2000" b="1" dirty="0"/>
            </a:b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b="1" dirty="0"/>
              <a:t>how I will get there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7336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Deep Space HD Wallpapers - Top Free Deep Space HD Backgrounds -  WallpaperAccess">
            <a:extLst>
              <a:ext uri="{FF2B5EF4-FFF2-40B4-BE49-F238E27FC236}">
                <a16:creationId xmlns:a16="http://schemas.microsoft.com/office/drawing/2014/main" id="{3D515779-7A94-8A4A-F3A0-A8E2B0B5F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8" r="10442"/>
          <a:stretch/>
        </p:blipFill>
        <p:spPr bwMode="auto">
          <a:xfrm>
            <a:off x="-2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0BBA2C-E60A-EE84-2775-DB154D03B7B2}"/>
              </a:ext>
            </a:extLst>
          </p:cNvPr>
          <p:cNvSpPr txBox="1"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Enough about me…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503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5943EECF-03A4-4CEB-899E-47C803839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Retro Style Falcon Heavy Blueprint : r/SpaceXLounge">
            <a:extLst>
              <a:ext uri="{FF2B5EF4-FFF2-40B4-BE49-F238E27FC236}">
                <a16:creationId xmlns:a16="http://schemas.microsoft.com/office/drawing/2014/main" id="{C86AFF73-7A32-60D5-495C-9D5632721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3" r="1" b="30481"/>
          <a:stretch/>
        </p:blipFill>
        <p:spPr bwMode="auto">
          <a:xfrm>
            <a:off x="60371" y="85724"/>
            <a:ext cx="12066814" cy="66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27CB64-482C-8799-7B5F-256ED75AB274}"/>
              </a:ext>
            </a:extLst>
          </p:cNvPr>
          <p:cNvSpPr txBox="1"/>
          <p:nvPr/>
        </p:nvSpPr>
        <p:spPr>
          <a:xfrm>
            <a:off x="887137" y="3555907"/>
            <a:ext cx="4940388" cy="193899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Blueprint for success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Assess and update your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Define your goal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Hone your message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Develop your search plan</a:t>
            </a:r>
          </a:p>
        </p:txBody>
      </p:sp>
    </p:spTree>
    <p:extLst>
      <p:ext uri="{BB962C8B-B14F-4D97-AF65-F5344CB8AC3E}">
        <p14:creationId xmlns:p14="http://schemas.microsoft.com/office/powerpoint/2010/main" val="177392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6" descr="How Networking Benefits Your Organization | ACTIVE Network Blog">
            <a:extLst>
              <a:ext uri="{FF2B5EF4-FFF2-40B4-BE49-F238E27FC236}">
                <a16:creationId xmlns:a16="http://schemas.microsoft.com/office/drawing/2014/main" id="{081DDB79-F8A6-28AD-AF26-344D98B78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0" r="13450"/>
          <a:stretch/>
        </p:blipFill>
        <p:spPr bwMode="auto">
          <a:xfrm>
            <a:off x="20" y="10"/>
            <a:ext cx="81332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FAEC92A-2230-45B0-A12F-07F9F9EA4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61C7BF-022F-29D9-430A-AEB6E487D9D8}"/>
              </a:ext>
            </a:extLst>
          </p:cNvPr>
          <p:cNvSpPr txBox="1"/>
          <p:nvPr/>
        </p:nvSpPr>
        <p:spPr>
          <a:xfrm>
            <a:off x="8353989" y="1823799"/>
            <a:ext cx="3837991" cy="16974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600" dirty="0"/>
              <a:t>Networking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The ability to network is crucial to your success.</a:t>
            </a:r>
          </a:p>
        </p:txBody>
      </p:sp>
    </p:spTree>
    <p:extLst>
      <p:ext uri="{BB962C8B-B14F-4D97-AF65-F5344CB8AC3E}">
        <p14:creationId xmlns:p14="http://schemas.microsoft.com/office/powerpoint/2010/main" val="290624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Metadata/LabelInfo.xml><?xml version="1.0" encoding="utf-8"?>
<clbl:labelList xmlns:clbl="http://schemas.microsoft.com/office/2020/mipLabelMetadata">
  <clbl:label id="{9e906cc3-705a-4d3b-8753-f52f410e50d8}" enabled="0" method="" siteId="{9e906cc3-705a-4d3b-8753-f52f410e50d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257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Neue Haas Grotesk Text Pro</vt:lpstr>
      <vt:lpstr>AccentBoxVTI</vt:lpstr>
      <vt:lpstr>Second Launch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Launch</dc:title>
  <dc:creator>Dean McKay</dc:creator>
  <cp:lastModifiedBy>Natalie Ruppert</cp:lastModifiedBy>
  <cp:revision>4</cp:revision>
  <dcterms:created xsi:type="dcterms:W3CDTF">2022-12-31T17:43:39Z</dcterms:created>
  <dcterms:modified xsi:type="dcterms:W3CDTF">2025-01-14T12:56:37Z</dcterms:modified>
</cp:coreProperties>
</file>